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68" r:id="rId1"/>
  </p:sldMasterIdLst>
  <p:sldIdLst>
    <p:sldId id="256" r:id="rId2"/>
    <p:sldId id="257" r:id="rId3"/>
    <p:sldId id="264" r:id="rId4"/>
    <p:sldId id="263" r:id="rId5"/>
    <p:sldId id="258" r:id="rId6"/>
    <p:sldId id="259" r:id="rId7"/>
    <p:sldId id="260" r:id="rId8"/>
    <p:sldId id="265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1D253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</a:lstStyle>
          <a:p>
            <a:fld id="{71B1AF43-E828-D74F-A391-1420B8F58058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</a:lstStyle>
          <a:p>
            <a:fld id="{D12ECE29-E200-C048-B5BF-9EAAA0047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AF43-E828-D74F-A391-1420B8F58058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CE29-E200-C048-B5BF-9EAAA0047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71B1AF43-E828-D74F-A391-1420B8F58058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2ECE29-E200-C048-B5BF-9EAAA0047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AF43-E828-D74F-A391-1420B8F58058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CE29-E200-C048-B5BF-9EAAA0047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B1AF43-E828-D74F-A391-1420B8F58058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D12ECE29-E200-C048-B5BF-9EAAA0047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AF43-E828-D74F-A391-1420B8F58058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CE29-E200-C048-B5BF-9EAAA0047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AF43-E828-D74F-A391-1420B8F58058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CE29-E200-C048-B5BF-9EAAA0047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AF43-E828-D74F-A391-1420B8F58058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CE29-E200-C048-B5BF-9EAAA0047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B1AF43-E828-D74F-A391-1420B8F58058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CE29-E200-C048-B5BF-9EAAA0047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AF43-E828-D74F-A391-1420B8F58058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CE29-E200-C048-B5BF-9EAAA0047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AF43-E828-D74F-A391-1420B8F58058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CE29-E200-C048-B5BF-9EAAA0047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</a:lstStyle>
          <a:p>
            <a:fld id="{71B1AF43-E828-D74F-A391-1420B8F58058}" type="datetimeFigureOut">
              <a:rPr lang="en-US" smtClean="0"/>
              <a:pPr/>
              <a:t>2/20/12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fld id="{D12ECE29-E200-C048-B5BF-9EAAA0047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gif"/><Relationship Id="rId3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1mXfdZHdrbc" TargetMode="External"/><Relationship Id="rId3" Type="http://schemas.openxmlformats.org/officeDocument/2006/relationships/hyperlink" Target="http://www.youtube.com/watch?v=3RQeqNbEs1g&amp;feature=fvsr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11cx9HZzVA4" TargetMode="External"/><Relationship Id="rId4" Type="http://schemas.openxmlformats.org/officeDocument/2006/relationships/hyperlink" Target="http://www.youtube.com/watch?v=5OikNME0bBU&amp;feature=related" TargetMode="External"/><Relationship Id="rId5" Type="http://schemas.openxmlformats.org/officeDocument/2006/relationships/hyperlink" Target="http://www.youtube.com/watch?v=LfDqga9cmJ4http://www.panama1.com/Music_of_Panama.php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v7aQylt4NrA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9FzinGsfEmo&amp;feature=related" TargetMode="External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WaqhAUts3Fo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anama-guide.com/index.php?topic=drug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lipse.co.uk/~sl5763/panama.htm" TargetMode="External"/><Relationship Id="rId4" Type="http://schemas.openxmlformats.org/officeDocument/2006/relationships/hyperlink" Target="http://www.history-timelines.org.uk/places-timelines/33-panama-history-timeline.htm" TargetMode="External"/><Relationship Id="rId5" Type="http://schemas.openxmlformats.org/officeDocument/2006/relationships/hyperlink" Target="http://www.panama1.com/Music_of_Panama.php" TargetMode="External"/><Relationship Id="rId6" Type="http://schemas.openxmlformats.org/officeDocument/2006/relationships/hyperlink" Target="http://countrystudies.us/panama/45.htm" TargetMode="External"/><Relationship Id="rId7" Type="http://schemas.openxmlformats.org/officeDocument/2006/relationships/hyperlink" Target="http://www.history.com/topics/panama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co.gov.uk/en/travel-and-living-abroad/travel-advice-by-country/country-profile/north-central-america/panamahttp://www.eclipse.co.uk/~sl5763/panama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6" y="4229100"/>
            <a:ext cx="3551907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Panamá</a:t>
            </a:r>
          </a:p>
          <a:p>
            <a:r>
              <a:rPr lang="en-US" i="1" dirty="0" smtClean="0">
                <a:solidFill>
                  <a:schemeClr val="tx2">
                    <a:lumMod val="75000"/>
                  </a:schemeClr>
                </a:solidFill>
              </a:rPr>
              <a:t>Pro Mundi </a:t>
            </a:r>
            <a:r>
              <a:rPr lang="en-US" i="1" dirty="0" err="1" smtClean="0">
                <a:solidFill>
                  <a:schemeClr val="tx2">
                    <a:lumMod val="75000"/>
                  </a:schemeClr>
                </a:solidFill>
              </a:rPr>
              <a:t>Beneficio</a:t>
            </a:r>
            <a:endParaRPr lang="en-US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Heather Wilemon</a:t>
            </a: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26" y="270708"/>
            <a:ext cx="4317607" cy="30321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2433" y="3556355"/>
            <a:ext cx="4322898" cy="31325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7894" y="444497"/>
            <a:ext cx="3947437" cy="2626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Básicos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err="1" smtClean="0"/>
              <a:t>Populación</a:t>
            </a:r>
            <a:r>
              <a:rPr lang="en-US" sz="1600" dirty="0" smtClean="0"/>
              <a:t>- 3.4 </a:t>
            </a:r>
            <a:r>
              <a:rPr lang="en-US" sz="1600" dirty="0" err="1" smtClean="0"/>
              <a:t>millones</a:t>
            </a:r>
            <a:r>
              <a:rPr lang="en-US" sz="1600" dirty="0" smtClean="0"/>
              <a:t> personas</a:t>
            </a:r>
          </a:p>
          <a:p>
            <a:r>
              <a:rPr lang="en-US" sz="1600" dirty="0"/>
              <a:t>Los </a:t>
            </a:r>
            <a:r>
              <a:rPr lang="en-US" sz="1600" dirty="0" err="1"/>
              <a:t>parques</a:t>
            </a:r>
            <a:r>
              <a:rPr lang="en-US" sz="1600" dirty="0"/>
              <a:t> </a:t>
            </a:r>
            <a:r>
              <a:rPr lang="en-US" sz="1600" dirty="0" err="1"/>
              <a:t>nacionales</a:t>
            </a:r>
            <a:r>
              <a:rPr lang="en-US" sz="1600" dirty="0"/>
              <a:t> </a:t>
            </a:r>
            <a:r>
              <a:rPr lang="en-US" sz="1600" dirty="0" err="1"/>
              <a:t>y</a:t>
            </a:r>
            <a:r>
              <a:rPr lang="en-US" sz="1600" dirty="0"/>
              <a:t> </a:t>
            </a:r>
            <a:r>
              <a:rPr lang="en-US" sz="1600" dirty="0" err="1"/>
              <a:t>reservas</a:t>
            </a:r>
            <a:r>
              <a:rPr lang="en-US" sz="1600" dirty="0"/>
              <a:t> </a:t>
            </a:r>
            <a:r>
              <a:rPr lang="en-US" sz="1600" dirty="0" err="1"/>
              <a:t>ocupan</a:t>
            </a:r>
            <a:r>
              <a:rPr lang="en-US" sz="1600" dirty="0"/>
              <a:t> </a:t>
            </a:r>
            <a:r>
              <a:rPr lang="en-US" sz="1600" dirty="0" err="1"/>
              <a:t>aproximadamente</a:t>
            </a:r>
            <a:r>
              <a:rPr lang="en-US" sz="1600" dirty="0"/>
              <a:t> 1/6 de </a:t>
            </a:r>
            <a:r>
              <a:rPr lang="en-US" sz="1600" dirty="0" err="1"/>
              <a:t>las</a:t>
            </a:r>
            <a:r>
              <a:rPr lang="en-US" sz="1600" dirty="0"/>
              <a:t> </a:t>
            </a:r>
            <a:r>
              <a:rPr lang="en-US" sz="1600" dirty="0" err="1"/>
              <a:t>tierras</a:t>
            </a:r>
            <a:r>
              <a:rPr lang="en-US" sz="1600" dirty="0"/>
              <a:t> de la </a:t>
            </a:r>
            <a:r>
              <a:rPr lang="en-US" sz="1600" dirty="0" err="1"/>
              <a:t>nación</a:t>
            </a:r>
            <a:r>
              <a:rPr lang="en-US" sz="1600" dirty="0"/>
              <a:t>. </a:t>
            </a:r>
            <a:r>
              <a:rPr lang="en-US" sz="1600" dirty="0" err="1"/>
              <a:t>Parques</a:t>
            </a:r>
            <a:r>
              <a:rPr lang="en-US" sz="1600" dirty="0"/>
              <a:t> de Panamá son </a:t>
            </a:r>
            <a:r>
              <a:rPr lang="en-US" sz="1600" dirty="0" err="1"/>
              <a:t>conocidos</a:t>
            </a:r>
            <a:r>
              <a:rPr lang="en-US" sz="1600" dirty="0"/>
              <a:t> </a:t>
            </a:r>
            <a:r>
              <a:rPr lang="en-US" sz="1600" dirty="0" err="1"/>
              <a:t>por</a:t>
            </a:r>
            <a:r>
              <a:rPr lang="en-US" sz="1600" dirty="0"/>
              <a:t> </a:t>
            </a:r>
            <a:r>
              <a:rPr lang="en-US" sz="1600" dirty="0" err="1"/>
              <a:t>sus</a:t>
            </a:r>
            <a:r>
              <a:rPr lang="en-US" sz="1600" dirty="0"/>
              <a:t> </a:t>
            </a:r>
            <a:r>
              <a:rPr lang="en-US" sz="1600" dirty="0" err="1"/>
              <a:t>exuberantes</a:t>
            </a:r>
            <a:r>
              <a:rPr lang="en-US" sz="1600" dirty="0"/>
              <a:t> </a:t>
            </a:r>
            <a:r>
              <a:rPr lang="en-US" sz="1600" dirty="0" err="1"/>
              <a:t>selvas</a:t>
            </a:r>
            <a:r>
              <a:rPr lang="en-US" sz="1600" dirty="0"/>
              <a:t> </a:t>
            </a:r>
            <a:r>
              <a:rPr lang="en-US" sz="1600" dirty="0" err="1" smtClean="0"/>
              <a:t>tropicales</a:t>
            </a:r>
            <a:r>
              <a:rPr lang="en-US" sz="1600" dirty="0" smtClean="0"/>
              <a:t> </a:t>
            </a:r>
            <a:r>
              <a:rPr lang="en-US" sz="1600" dirty="0" err="1"/>
              <a:t>y</a:t>
            </a:r>
            <a:r>
              <a:rPr lang="en-US" sz="1600" dirty="0"/>
              <a:t> </a:t>
            </a:r>
            <a:r>
              <a:rPr lang="en-US" sz="1600" dirty="0" err="1"/>
              <a:t>abundancia</a:t>
            </a:r>
            <a:r>
              <a:rPr lang="en-US" sz="1600" dirty="0"/>
              <a:t> de </a:t>
            </a:r>
            <a:r>
              <a:rPr lang="en-US" sz="1600" dirty="0" err="1"/>
              <a:t>vida</a:t>
            </a:r>
            <a:r>
              <a:rPr lang="en-US" sz="1600" dirty="0"/>
              <a:t> </a:t>
            </a:r>
            <a:r>
              <a:rPr lang="en-US" sz="1600" dirty="0" err="1"/>
              <a:t>silvestre</a:t>
            </a:r>
            <a:r>
              <a:rPr lang="en-US" sz="1600" dirty="0" smtClean="0"/>
              <a:t>.</a:t>
            </a:r>
          </a:p>
          <a:p>
            <a:r>
              <a:rPr lang="en-US" sz="1600" dirty="0" smtClean="0"/>
              <a:t>Panamá </a:t>
            </a:r>
            <a:r>
              <a:rPr lang="en-US" sz="1600" dirty="0" err="1" smtClean="0"/>
              <a:t>significa</a:t>
            </a:r>
            <a:r>
              <a:rPr lang="en-US" sz="1600" dirty="0" smtClean="0"/>
              <a:t> "</a:t>
            </a:r>
            <a:r>
              <a:rPr lang="en-US" sz="1600" dirty="0" err="1" smtClean="0"/>
              <a:t>lugar</a:t>
            </a:r>
            <a:r>
              <a:rPr lang="en-US" sz="1600" dirty="0" smtClean="0"/>
              <a:t> de </a:t>
            </a:r>
            <a:r>
              <a:rPr lang="en-US" sz="1600" dirty="0" err="1" smtClean="0"/>
              <a:t>abundancia</a:t>
            </a:r>
            <a:r>
              <a:rPr lang="en-US" sz="1600" dirty="0" smtClean="0"/>
              <a:t> de </a:t>
            </a:r>
            <a:r>
              <a:rPr lang="en-US" sz="1600" dirty="0" err="1" smtClean="0"/>
              <a:t>peces</a:t>
            </a:r>
            <a:r>
              <a:rPr lang="en-US" sz="1600" dirty="0" smtClean="0"/>
              <a:t>”</a:t>
            </a:r>
          </a:p>
          <a:p>
            <a:r>
              <a:rPr lang="en-US" sz="1600" dirty="0" smtClean="0"/>
              <a:t>Panamá </a:t>
            </a:r>
            <a:r>
              <a:rPr lang="en-US" sz="1600" dirty="0" err="1" smtClean="0"/>
              <a:t>tiene</a:t>
            </a:r>
            <a:r>
              <a:rPr lang="en-US" sz="1600" dirty="0" smtClean="0"/>
              <a:t> la </a:t>
            </a:r>
            <a:r>
              <a:rPr lang="en-US" sz="1600" dirty="0" err="1" smtClean="0"/>
              <a:t>economía</a:t>
            </a:r>
            <a:r>
              <a:rPr lang="en-US" sz="1600" dirty="0" smtClean="0"/>
              <a:t> de </a:t>
            </a:r>
            <a:r>
              <a:rPr lang="en-US" sz="1600" dirty="0" err="1" smtClean="0"/>
              <a:t>tercera</a:t>
            </a:r>
            <a:r>
              <a:rPr lang="en-US" sz="1600" dirty="0" smtClean="0"/>
              <a:t> </a:t>
            </a:r>
            <a:r>
              <a:rPr lang="en-US" sz="1600" dirty="0" err="1" smtClean="0"/>
              <a:t>o</a:t>
            </a:r>
            <a:r>
              <a:rPr lang="en-US" sz="1600" dirty="0" smtClean="0"/>
              <a:t> </a:t>
            </a:r>
            <a:r>
              <a:rPr lang="en-US" sz="1600" dirty="0" err="1" smtClean="0"/>
              <a:t>cuarta</a:t>
            </a:r>
            <a:r>
              <a:rPr lang="en-US" sz="1600" dirty="0" smtClean="0"/>
              <a:t> </a:t>
            </a:r>
            <a:r>
              <a:rPr lang="en-US" sz="1600" dirty="0" err="1" smtClean="0"/>
              <a:t>más</a:t>
            </a:r>
            <a:r>
              <a:rPr lang="en-US" sz="1600" dirty="0" smtClean="0"/>
              <a:t> </a:t>
            </a:r>
            <a:r>
              <a:rPr lang="en-US" sz="1600" dirty="0" err="1" smtClean="0"/>
              <a:t>grande</a:t>
            </a:r>
            <a:r>
              <a:rPr lang="en-US" sz="1600" dirty="0" smtClean="0"/>
              <a:t> en </a:t>
            </a:r>
            <a:r>
              <a:rPr lang="en-US" sz="1600" dirty="0" err="1" smtClean="0"/>
              <a:t>América</a:t>
            </a:r>
            <a:r>
              <a:rPr lang="en-US" sz="1600" dirty="0" smtClean="0"/>
              <a:t> </a:t>
            </a:r>
            <a:r>
              <a:rPr lang="en-US" sz="1600" dirty="0" smtClean="0"/>
              <a:t>Central. 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63" y="4122149"/>
            <a:ext cx="3431745" cy="23335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0412" y="0"/>
            <a:ext cx="3366179" cy="18099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34012" y="4122147"/>
            <a:ext cx="1632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Panamá </a:t>
            </a:r>
            <a:r>
              <a:rPr lang="en-US" sz="1600" dirty="0" err="1" smtClean="0"/>
              <a:t>tiene</a:t>
            </a:r>
            <a:r>
              <a:rPr lang="en-US" sz="1600" dirty="0" smtClean="0"/>
              <a:t> la </a:t>
            </a:r>
            <a:r>
              <a:rPr lang="en-US" sz="1600" dirty="0" err="1" smtClean="0"/>
              <a:t>selva</a:t>
            </a:r>
            <a:r>
              <a:rPr lang="en-US" sz="1600" dirty="0" smtClean="0"/>
              <a:t> tropical </a:t>
            </a:r>
            <a:r>
              <a:rPr lang="en-US" sz="1600" dirty="0" err="1" smtClean="0"/>
              <a:t>más</a:t>
            </a:r>
            <a:r>
              <a:rPr lang="en-US" sz="1600" dirty="0" smtClean="0"/>
              <a:t> </a:t>
            </a:r>
            <a:r>
              <a:rPr lang="en-US" sz="1600" dirty="0" err="1" smtClean="0"/>
              <a:t>grande</a:t>
            </a:r>
            <a:r>
              <a:rPr lang="en-US" sz="1600" dirty="0" smtClean="0"/>
              <a:t> del </a:t>
            </a:r>
            <a:r>
              <a:rPr lang="en-US" sz="1600" dirty="0" err="1" smtClean="0"/>
              <a:t>hemisferio</a:t>
            </a:r>
            <a:r>
              <a:rPr lang="en-US" sz="1600" dirty="0" smtClean="0"/>
              <a:t> occidental </a:t>
            </a:r>
            <a:r>
              <a:rPr lang="en-US" sz="1600" dirty="0" err="1" smtClean="0"/>
              <a:t>fuera</a:t>
            </a:r>
            <a:r>
              <a:rPr lang="en-US" sz="1600" dirty="0" smtClean="0"/>
              <a:t> de la Amazonia</a:t>
            </a:r>
            <a:endParaRPr lang="en-US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5993" y="4192993"/>
            <a:ext cx="1870207" cy="24686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25993" y="3874430"/>
            <a:ext cx="18702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Ricardo </a:t>
            </a:r>
            <a:r>
              <a:rPr lang="en-US" sz="1600" dirty="0" err="1" smtClean="0"/>
              <a:t>Martinelli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Datos</a:t>
            </a:r>
            <a:r>
              <a:rPr lang="en-US" dirty="0" smtClean="0"/>
              <a:t> </a:t>
            </a:r>
            <a:r>
              <a:rPr lang="en-US" dirty="0" err="1" smtClean="0"/>
              <a:t>Históricos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Canal: La </a:t>
            </a:r>
            <a:r>
              <a:rPr lang="en-US" dirty="0" err="1" smtClean="0"/>
              <a:t>construcción</a:t>
            </a:r>
            <a:r>
              <a:rPr lang="en-US" dirty="0" smtClean="0"/>
              <a:t> </a:t>
            </a:r>
            <a:r>
              <a:rPr lang="en-US" dirty="0" err="1" smtClean="0"/>
              <a:t>comenzó</a:t>
            </a:r>
            <a:r>
              <a:rPr lang="en-US" dirty="0" smtClean="0"/>
              <a:t> </a:t>
            </a:r>
            <a:r>
              <a:rPr lang="en-US" u="sng" dirty="0" smtClean="0"/>
              <a:t>1880</a:t>
            </a:r>
            <a:r>
              <a:rPr lang="en-US" dirty="0" smtClean="0"/>
              <a:t> con el </a:t>
            </a:r>
            <a:r>
              <a:rPr lang="en-US" dirty="0" err="1" smtClean="0"/>
              <a:t>período</a:t>
            </a:r>
            <a:r>
              <a:rPr lang="en-US" dirty="0" smtClean="0"/>
              <a:t> de </a:t>
            </a:r>
            <a:r>
              <a:rPr lang="en-US" dirty="0" err="1" smtClean="0"/>
              <a:t>construcción</a:t>
            </a:r>
            <a:r>
              <a:rPr lang="en-US" dirty="0" smtClean="0"/>
              <a:t> </a:t>
            </a:r>
            <a:r>
              <a:rPr lang="en-US" dirty="0" err="1" smtClean="0"/>
              <a:t>francés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fue</a:t>
            </a:r>
            <a:r>
              <a:rPr lang="en-US" dirty="0" smtClean="0"/>
              <a:t> </a:t>
            </a:r>
            <a:r>
              <a:rPr lang="en-US" dirty="0" err="1" smtClean="0"/>
              <a:t>completado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los </a:t>
            </a:r>
            <a:r>
              <a:rPr lang="en-US" dirty="0" err="1" smtClean="0"/>
              <a:t>Estados</a:t>
            </a:r>
            <a:r>
              <a:rPr lang="en-US" dirty="0" smtClean="0"/>
              <a:t> </a:t>
            </a:r>
            <a:r>
              <a:rPr lang="en-US" dirty="0" err="1" smtClean="0"/>
              <a:t>Unidos</a:t>
            </a:r>
            <a:r>
              <a:rPr lang="en-US" dirty="0" smtClean="0"/>
              <a:t> de </a:t>
            </a:r>
            <a:r>
              <a:rPr lang="en-US" dirty="0" err="1" smtClean="0"/>
              <a:t>América</a:t>
            </a:r>
            <a:r>
              <a:rPr lang="en-US" dirty="0" smtClean="0"/>
              <a:t> en el </a:t>
            </a:r>
            <a:r>
              <a:rPr lang="en-US" dirty="0" err="1" smtClean="0"/>
              <a:t>año</a:t>
            </a:r>
            <a:r>
              <a:rPr lang="en-US" dirty="0" smtClean="0"/>
              <a:t> </a:t>
            </a:r>
            <a:r>
              <a:rPr lang="en-US" u="sng" dirty="0" smtClean="0"/>
              <a:t>1914</a:t>
            </a:r>
            <a:r>
              <a:rPr lang="en-US" dirty="0" smtClean="0"/>
              <a:t>. </a:t>
            </a:r>
          </a:p>
          <a:p>
            <a:r>
              <a:rPr lang="en-US" u="sng" dirty="0" smtClean="0"/>
              <a:t>‪1855 </a:t>
            </a:r>
            <a:r>
              <a:rPr lang="en-US" dirty="0" smtClean="0"/>
              <a:t>:‬La </a:t>
            </a:r>
            <a:r>
              <a:rPr lang="en-US" dirty="0" err="1" smtClean="0"/>
              <a:t>compañía</a:t>
            </a:r>
            <a:r>
              <a:rPr lang="en-US" dirty="0" smtClean="0"/>
              <a:t> del </a:t>
            </a:r>
            <a:r>
              <a:rPr lang="en-US" dirty="0" err="1" smtClean="0"/>
              <a:t>Ferrocarril</a:t>
            </a:r>
            <a:r>
              <a:rPr lang="en-US" dirty="0" smtClean="0"/>
              <a:t> de Panamá </a:t>
            </a:r>
            <a:r>
              <a:rPr lang="en-US" dirty="0" err="1" smtClean="0"/>
              <a:t>completó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línea</a:t>
            </a:r>
            <a:r>
              <a:rPr lang="en-US" dirty="0" smtClean="0"/>
              <a:t> entre el Atlántico </a:t>
            </a:r>
            <a:r>
              <a:rPr lang="en-US" dirty="0" err="1" smtClean="0"/>
              <a:t>y</a:t>
            </a:r>
            <a:r>
              <a:rPr lang="en-US" dirty="0" smtClean="0"/>
              <a:t> el </a:t>
            </a:r>
            <a:r>
              <a:rPr lang="en-US" dirty="0" err="1" smtClean="0"/>
              <a:t>Pacífico</a:t>
            </a:r>
            <a:r>
              <a:rPr lang="en-US" dirty="0" smtClean="0"/>
              <a:t>, </a:t>
            </a:r>
            <a:r>
              <a:rPr lang="en-US" dirty="0" err="1" smtClean="0"/>
              <a:t>proporcionando</a:t>
            </a:r>
            <a:r>
              <a:rPr lang="en-US" dirty="0" smtClean="0"/>
              <a:t> la </a:t>
            </a:r>
            <a:r>
              <a:rPr lang="en-US" dirty="0" err="1" smtClean="0"/>
              <a:t>primera</a:t>
            </a:r>
            <a:r>
              <a:rPr lang="en-US" dirty="0" smtClean="0"/>
              <a:t> de </a:t>
            </a:r>
            <a:r>
              <a:rPr lang="en-US" dirty="0" err="1" smtClean="0"/>
              <a:t>América</a:t>
            </a:r>
            <a:r>
              <a:rPr lang="en-US" dirty="0" smtClean="0"/>
              <a:t> ‬ enlace transcontinental.</a:t>
            </a:r>
          </a:p>
          <a:p>
            <a:r>
              <a:rPr lang="en-US" u="sng" dirty="0" smtClean="0"/>
              <a:t>1879</a:t>
            </a:r>
            <a:r>
              <a:rPr lang="en-US" dirty="0" smtClean="0"/>
              <a:t>: Un </a:t>
            </a:r>
            <a:r>
              <a:rPr lang="en-US" dirty="0" err="1" smtClean="0"/>
              <a:t>congreso</a:t>
            </a:r>
            <a:r>
              <a:rPr lang="en-US" dirty="0" smtClean="0"/>
              <a:t> en </a:t>
            </a:r>
            <a:r>
              <a:rPr lang="en-US" dirty="0" err="1" smtClean="0"/>
              <a:t>París</a:t>
            </a:r>
            <a:r>
              <a:rPr lang="en-US" dirty="0" smtClean="0"/>
              <a:t>, con Ferdinand de Lesseps,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presidente</a:t>
            </a:r>
            <a:r>
              <a:rPr lang="en-US" dirty="0" smtClean="0"/>
              <a:t>, </a:t>
            </a:r>
            <a:r>
              <a:rPr lang="en-US" dirty="0" err="1" smtClean="0"/>
              <a:t>decidió</a:t>
            </a:r>
            <a:r>
              <a:rPr lang="en-US" dirty="0" smtClean="0"/>
              <a:t> </a:t>
            </a:r>
            <a:r>
              <a:rPr lang="en-US" dirty="0" err="1" smtClean="0"/>
              <a:t>construir</a:t>
            </a:r>
            <a:r>
              <a:rPr lang="en-US" dirty="0" smtClean="0"/>
              <a:t> un canal de </a:t>
            </a:r>
            <a:r>
              <a:rPr lang="en-US" dirty="0" err="1" smtClean="0"/>
              <a:t>costa</a:t>
            </a:r>
            <a:r>
              <a:rPr lang="en-US" dirty="0" smtClean="0"/>
              <a:t> a </a:t>
            </a:r>
            <a:r>
              <a:rPr lang="en-US" dirty="0" err="1" smtClean="0"/>
              <a:t>costa</a:t>
            </a:r>
            <a:r>
              <a:rPr lang="en-US" dirty="0" smtClean="0"/>
              <a:t> en Panamá</a:t>
            </a:r>
          </a:p>
          <a:p>
            <a:r>
              <a:rPr lang="en-US" u="sng" dirty="0" smtClean="0"/>
              <a:t>1992</a:t>
            </a:r>
            <a:r>
              <a:rPr lang="en-US" dirty="0" smtClean="0"/>
              <a:t> Manuel Noriega, ex </a:t>
            </a:r>
            <a:r>
              <a:rPr lang="en-US" dirty="0" err="1" smtClean="0"/>
              <a:t>presidente</a:t>
            </a:r>
            <a:r>
              <a:rPr lang="en-US" dirty="0" smtClean="0"/>
              <a:t> de Panamá, </a:t>
            </a:r>
            <a:r>
              <a:rPr lang="en-US" dirty="0" err="1" smtClean="0"/>
              <a:t>fue</a:t>
            </a:r>
            <a:r>
              <a:rPr lang="en-US" dirty="0" smtClean="0"/>
              <a:t> </a:t>
            </a:r>
            <a:r>
              <a:rPr lang="en-US" dirty="0" err="1" smtClean="0"/>
              <a:t>condenado</a:t>
            </a:r>
            <a:r>
              <a:rPr lang="en-US" dirty="0" smtClean="0"/>
              <a:t> en un tribunal de EE.UU.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tráfico</a:t>
            </a:r>
            <a:r>
              <a:rPr lang="en-US" dirty="0" smtClean="0"/>
              <a:t> de </a:t>
            </a:r>
            <a:r>
              <a:rPr lang="en-US" dirty="0" err="1" smtClean="0"/>
              <a:t>drogas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9684" y="274638"/>
            <a:ext cx="3727116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Canal de Panamá</a:t>
            </a:r>
            <a:endParaRPr lang="en-US" dirty="0"/>
          </a:p>
        </p:txBody>
      </p:sp>
      <p:pic>
        <p:nvPicPr>
          <p:cNvPr id="4" name="Content Placeholder 3" descr="panama canal.gif"/>
          <p:cNvPicPr>
            <a:picLocks noGrp="1" noChangeAspect="1"/>
          </p:cNvPicPr>
          <p:nvPr>
            <p:ph idx="1"/>
          </p:nvPr>
        </p:nvPicPr>
        <p:blipFill>
          <a:blip r:embed="rId2"/>
          <a:srcRect l="-27825" r="-27825"/>
          <a:stretch>
            <a:fillRect/>
          </a:stretch>
        </p:blipFill>
        <p:spPr>
          <a:xfrm>
            <a:off x="-1382939" y="274639"/>
            <a:ext cx="7254850" cy="3989888"/>
          </a:xfrm>
        </p:spPr>
      </p:pic>
      <p:sp>
        <p:nvSpPr>
          <p:cNvPr id="5" name="TextBox 4"/>
          <p:cNvSpPr txBox="1"/>
          <p:nvPr/>
        </p:nvSpPr>
        <p:spPr>
          <a:xfrm>
            <a:off x="4959684" y="1737895"/>
            <a:ext cx="348915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/>
              <a:t>"La </a:t>
            </a:r>
            <a:r>
              <a:rPr lang="en-US" dirty="0" err="1"/>
              <a:t>Octava</a:t>
            </a:r>
            <a:r>
              <a:rPr lang="en-US" dirty="0"/>
              <a:t> </a:t>
            </a:r>
            <a:r>
              <a:rPr lang="en-US" dirty="0" err="1"/>
              <a:t>Maravilla</a:t>
            </a:r>
            <a:r>
              <a:rPr lang="en-US" dirty="0"/>
              <a:t> del </a:t>
            </a:r>
            <a:r>
              <a:rPr lang="en-US" dirty="0" err="1" smtClean="0"/>
              <a:t>Mundo</a:t>
            </a:r>
            <a:r>
              <a:rPr lang="en-US" dirty="0" smtClean="0"/>
              <a:t>”</a:t>
            </a:r>
          </a:p>
          <a:p>
            <a:pPr>
              <a:buFont typeface="Arial"/>
              <a:buChar char="•"/>
            </a:pPr>
            <a:r>
              <a:rPr lang="en-US" dirty="0"/>
              <a:t>El Canal </a:t>
            </a:r>
            <a:r>
              <a:rPr lang="en-US" dirty="0" err="1"/>
              <a:t>acortó</a:t>
            </a:r>
            <a:r>
              <a:rPr lang="en-US" dirty="0"/>
              <a:t> </a:t>
            </a:r>
            <a:r>
              <a:rPr lang="en-US" dirty="0" err="1"/>
              <a:t>las</a:t>
            </a:r>
            <a:r>
              <a:rPr lang="en-US" dirty="0"/>
              <a:t> </a:t>
            </a:r>
            <a:r>
              <a:rPr lang="en-US" dirty="0" err="1"/>
              <a:t>distancias</a:t>
            </a:r>
            <a:r>
              <a:rPr lang="en-US" dirty="0"/>
              <a:t> entre la </a:t>
            </a:r>
            <a:r>
              <a:rPr lang="en-US" dirty="0" err="1"/>
              <a:t>costa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de los </a:t>
            </a:r>
            <a:r>
              <a:rPr lang="en-US" dirty="0" err="1"/>
              <a:t>Estados</a:t>
            </a:r>
            <a:r>
              <a:rPr lang="en-US" dirty="0"/>
              <a:t> </a:t>
            </a:r>
            <a:r>
              <a:rPr lang="en-US" dirty="0" err="1"/>
              <a:t>Unidos</a:t>
            </a:r>
            <a:r>
              <a:rPr lang="en-US" dirty="0"/>
              <a:t> </a:t>
            </a:r>
            <a:r>
              <a:rPr lang="en-US" dirty="0" err="1"/>
              <a:t>y</a:t>
            </a:r>
            <a:r>
              <a:rPr lang="en-US" dirty="0"/>
              <a:t> los </a:t>
            </a:r>
            <a:r>
              <a:rPr lang="en-US" dirty="0" err="1"/>
              <a:t>mercados</a:t>
            </a:r>
            <a:r>
              <a:rPr lang="en-US" dirty="0"/>
              <a:t> de </a:t>
            </a:r>
            <a:r>
              <a:rPr lang="en-US" dirty="0" err="1"/>
              <a:t>estos</a:t>
            </a:r>
            <a:r>
              <a:rPr lang="en-US" dirty="0"/>
              <a:t> </a:t>
            </a:r>
            <a:r>
              <a:rPr lang="en-US" dirty="0" err="1"/>
              <a:t>hacia</a:t>
            </a:r>
            <a:r>
              <a:rPr lang="en-US" dirty="0"/>
              <a:t> el </a:t>
            </a:r>
            <a:r>
              <a:rPr lang="en-US" dirty="0" err="1"/>
              <a:t>oeste</a:t>
            </a:r>
            <a:r>
              <a:rPr lang="en-US" dirty="0" smtClean="0"/>
              <a:t>.</a:t>
            </a:r>
          </a:p>
          <a:p>
            <a:pPr>
              <a:buFont typeface="Arial"/>
              <a:buChar char="•"/>
            </a:pPr>
            <a:r>
              <a:rPr lang="en-US" dirty="0"/>
              <a:t>13.000 </a:t>
            </a:r>
            <a:r>
              <a:rPr lang="en-US" dirty="0" err="1"/>
              <a:t>millas</a:t>
            </a:r>
            <a:r>
              <a:rPr lang="en-US" dirty="0"/>
              <a:t> a 5.000 </a:t>
            </a:r>
            <a:r>
              <a:rPr lang="en-US" dirty="0" err="1" smtClean="0"/>
              <a:t>millas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un </a:t>
            </a:r>
            <a:r>
              <a:rPr lang="en-US" dirty="0" err="1" smtClean="0"/>
              <a:t>viaje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err="1" smtClean="0"/>
              <a:t>Provee</a:t>
            </a:r>
            <a:r>
              <a:rPr lang="en-US" dirty="0" smtClean="0"/>
              <a:t> </a:t>
            </a:r>
            <a:r>
              <a:rPr lang="en-US" dirty="0" err="1"/>
              <a:t>para</a:t>
            </a:r>
            <a:r>
              <a:rPr lang="en-US" dirty="0"/>
              <a:t> el </a:t>
            </a:r>
            <a:r>
              <a:rPr lang="en-US" dirty="0" err="1"/>
              <a:t>empleo</a:t>
            </a:r>
            <a:r>
              <a:rPr lang="en-US" dirty="0"/>
              <a:t> </a:t>
            </a:r>
            <a:r>
              <a:rPr lang="en-US" dirty="0" err="1"/>
              <a:t>y</a:t>
            </a:r>
            <a:r>
              <a:rPr lang="en-US" dirty="0"/>
              <a:t> los </a:t>
            </a:r>
            <a:r>
              <a:rPr lang="en-US" dirty="0" err="1" smtClean="0"/>
              <a:t>ingresos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err="1"/>
              <a:t>Algunos</a:t>
            </a:r>
            <a:r>
              <a:rPr lang="en-US" dirty="0"/>
              <a:t> de 5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ciento</a:t>
            </a:r>
            <a:r>
              <a:rPr lang="en-US" dirty="0"/>
              <a:t> del </a:t>
            </a:r>
            <a:r>
              <a:rPr lang="en-US" dirty="0" err="1"/>
              <a:t>comercio</a:t>
            </a:r>
            <a:r>
              <a:rPr lang="en-US" dirty="0"/>
              <a:t> </a:t>
            </a:r>
            <a:r>
              <a:rPr lang="en-US" dirty="0" err="1"/>
              <a:t>mundial</a:t>
            </a:r>
            <a:r>
              <a:rPr lang="en-US" dirty="0"/>
              <a:t> de </a:t>
            </a:r>
            <a:r>
              <a:rPr lang="en-US" dirty="0" err="1"/>
              <a:t>mercancías</a:t>
            </a:r>
            <a:r>
              <a:rPr lang="en-US" dirty="0"/>
              <a:t> </a:t>
            </a:r>
            <a:r>
              <a:rPr lang="en-US" dirty="0" err="1"/>
              <a:t>pasaron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el canal, lo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contribuye</a:t>
            </a:r>
            <a:r>
              <a:rPr lang="en-US" dirty="0"/>
              <a:t> un 9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ciento</a:t>
            </a:r>
            <a:r>
              <a:rPr lang="en-US" dirty="0"/>
              <a:t> del PIB </a:t>
            </a:r>
            <a:r>
              <a:rPr lang="en-US" dirty="0" err="1"/>
              <a:t>panameño</a:t>
            </a: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7416"/>
            <a:ext cx="4491789" cy="3270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Acentos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err="1" smtClean="0"/>
              <a:t>Español</a:t>
            </a:r>
            <a:r>
              <a:rPr lang="en-US" sz="2000" dirty="0" smtClean="0"/>
              <a:t> </a:t>
            </a:r>
            <a:r>
              <a:rPr lang="en-US" sz="2000" dirty="0" err="1" smtClean="0"/>
              <a:t>Panameño</a:t>
            </a:r>
            <a:r>
              <a:rPr lang="en-US" sz="2000" dirty="0" smtClean="0"/>
              <a:t> </a:t>
            </a:r>
            <a:r>
              <a:rPr lang="en-US" sz="2000" dirty="0" err="1" smtClean="0"/>
              <a:t>y</a:t>
            </a:r>
            <a:r>
              <a:rPr lang="en-US" sz="2000" dirty="0" smtClean="0"/>
              <a:t> </a:t>
            </a:r>
            <a:r>
              <a:rPr lang="en-US" sz="2000" dirty="0" err="1" smtClean="0"/>
              <a:t>Español</a:t>
            </a:r>
            <a:r>
              <a:rPr lang="en-US" sz="2000" dirty="0" smtClean="0"/>
              <a:t> </a:t>
            </a:r>
            <a:r>
              <a:rPr lang="en-US" sz="2000" dirty="0" err="1" smtClean="0"/>
              <a:t>Caribeño</a:t>
            </a:r>
            <a:r>
              <a:rPr lang="en-US" sz="2000" dirty="0" smtClean="0"/>
              <a:t>:</a:t>
            </a:r>
          </a:p>
          <a:p>
            <a:r>
              <a:rPr lang="en-US" sz="2000" dirty="0" smtClean="0"/>
              <a:t>Ha </a:t>
            </a:r>
            <a:r>
              <a:rPr lang="en-US" sz="2000" dirty="0" err="1" smtClean="0"/>
              <a:t>absorbido</a:t>
            </a:r>
            <a:r>
              <a:rPr lang="en-US" sz="2000" dirty="0" smtClean="0"/>
              <a:t> mucho </a:t>
            </a:r>
            <a:r>
              <a:rPr lang="en-US" sz="2000" dirty="0" err="1" smtClean="0"/>
              <a:t>vocabulario</a:t>
            </a:r>
            <a:r>
              <a:rPr lang="en-US" sz="2000" dirty="0" smtClean="0"/>
              <a:t> del </a:t>
            </a:r>
            <a:r>
              <a:rPr lang="en-US" sz="2000" dirty="0" err="1" smtClean="0"/>
              <a:t>inglés</a:t>
            </a:r>
            <a:r>
              <a:rPr lang="en-US" sz="2000" dirty="0" smtClean="0"/>
              <a:t> </a:t>
            </a:r>
            <a:r>
              <a:rPr lang="en-US" sz="2000" dirty="0" err="1" smtClean="0"/>
              <a:t>y</a:t>
            </a:r>
            <a:r>
              <a:rPr lang="en-US" sz="2000" dirty="0" smtClean="0"/>
              <a:t> del </a:t>
            </a:r>
            <a:r>
              <a:rPr lang="en-US" sz="2000" dirty="0" err="1" smtClean="0"/>
              <a:t>francés</a:t>
            </a:r>
            <a:endParaRPr lang="en-US" sz="2000" dirty="0" smtClean="0"/>
          </a:p>
          <a:p>
            <a:r>
              <a:rPr lang="en-US" sz="2000" dirty="0" smtClean="0">
                <a:hlinkClick r:id="rId2"/>
              </a:rPr>
              <a:t>http://www.youtube.com/watch?v=1mXfdZHdrbc</a:t>
            </a:r>
            <a:endParaRPr lang="en-US" sz="2000" dirty="0" smtClean="0"/>
          </a:p>
          <a:p>
            <a:r>
              <a:rPr lang="en-US" sz="2000" dirty="0" smtClean="0"/>
              <a:t>“</a:t>
            </a:r>
            <a:r>
              <a:rPr lang="en-US" sz="2000" dirty="0" err="1" smtClean="0"/>
              <a:t>d</a:t>
            </a:r>
            <a:r>
              <a:rPr lang="en-US" sz="2000" dirty="0" smtClean="0"/>
              <a:t>” no </a:t>
            </a:r>
            <a:r>
              <a:rPr lang="en-US" sz="2000" dirty="0" err="1" smtClean="0"/>
              <a:t>existe</a:t>
            </a:r>
            <a:r>
              <a:rPr lang="en-US" sz="2000" dirty="0" smtClean="0"/>
              <a:t> </a:t>
            </a:r>
            <a:r>
              <a:rPr lang="en-US" sz="2000" dirty="0" err="1" smtClean="0"/>
              <a:t>muchos</a:t>
            </a:r>
            <a:r>
              <a:rPr lang="en-US" sz="2000" dirty="0" smtClean="0"/>
              <a:t> en </a:t>
            </a:r>
            <a:r>
              <a:rPr lang="en-US" sz="2000" dirty="0" err="1" smtClean="0"/>
              <a:t>sus</a:t>
            </a:r>
            <a:r>
              <a:rPr lang="en-US" sz="2000" dirty="0" smtClean="0"/>
              <a:t> </a:t>
            </a:r>
            <a:r>
              <a:rPr lang="en-US" sz="2000" dirty="0" err="1" smtClean="0"/>
              <a:t>palabras</a:t>
            </a:r>
            <a:endParaRPr lang="en-US" sz="2000" dirty="0" smtClean="0"/>
          </a:p>
          <a:p>
            <a:r>
              <a:rPr lang="en-US" sz="2000" dirty="0" err="1" smtClean="0"/>
              <a:t>Ej</a:t>
            </a:r>
            <a:r>
              <a:rPr lang="en-US" sz="2000" dirty="0" smtClean="0"/>
              <a:t>. </a:t>
            </a:r>
            <a:r>
              <a:rPr lang="en-US" sz="2000" i="1" dirty="0" err="1" smtClean="0"/>
              <a:t>parado</a:t>
            </a:r>
            <a:r>
              <a:rPr lang="en-US" sz="2000" i="1" dirty="0" smtClean="0"/>
              <a:t> / </a:t>
            </a:r>
            <a:r>
              <a:rPr lang="en-US" sz="2000" i="1" dirty="0" err="1" smtClean="0"/>
              <a:t>parao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sentado</a:t>
            </a:r>
            <a:r>
              <a:rPr lang="en-US" sz="2000" i="1" dirty="0" smtClean="0"/>
              <a:t> / </a:t>
            </a:r>
            <a:r>
              <a:rPr lang="en-US" sz="2000" i="1" dirty="0" err="1" smtClean="0"/>
              <a:t>sentao</a:t>
            </a:r>
            <a:endParaRPr lang="en-US" sz="2000" dirty="0" smtClean="0"/>
          </a:p>
          <a:p>
            <a:r>
              <a:rPr lang="en-US" sz="2000" dirty="0" smtClean="0"/>
              <a:t> Se </a:t>
            </a:r>
            <a:r>
              <a:rPr lang="en-US" sz="2000" dirty="0" err="1" smtClean="0"/>
              <a:t>abrevian</a:t>
            </a:r>
            <a:r>
              <a:rPr lang="en-US" sz="2000" dirty="0" smtClean="0"/>
              <a:t> </a:t>
            </a:r>
            <a:r>
              <a:rPr lang="en-US" sz="2000" dirty="0" err="1" smtClean="0"/>
              <a:t>algunas</a:t>
            </a:r>
            <a:r>
              <a:rPr lang="en-US" sz="2000" dirty="0" smtClean="0"/>
              <a:t> </a:t>
            </a:r>
            <a:r>
              <a:rPr lang="en-US" sz="2000" dirty="0" err="1" smtClean="0"/>
              <a:t>preposiciones</a:t>
            </a:r>
            <a:r>
              <a:rPr lang="en-US" sz="2000" dirty="0" smtClean="0"/>
              <a:t> </a:t>
            </a:r>
            <a:r>
              <a:rPr lang="en-US" sz="2000" dirty="0" err="1" smtClean="0"/>
              <a:t>y</a:t>
            </a:r>
            <a:r>
              <a:rPr lang="en-US" sz="2000" dirty="0" smtClean="0"/>
              <a:t> </a:t>
            </a:r>
            <a:r>
              <a:rPr lang="en-US" sz="2000" dirty="0" err="1" smtClean="0"/>
              <a:t>palabras</a:t>
            </a:r>
            <a:r>
              <a:rPr lang="en-US" sz="2000" dirty="0" smtClean="0"/>
              <a:t> </a:t>
            </a:r>
            <a:r>
              <a:rPr lang="en-US" sz="2000" dirty="0" err="1" smtClean="0"/>
              <a:t>como</a:t>
            </a:r>
            <a:r>
              <a:rPr lang="en-US" sz="2000" dirty="0" smtClean="0"/>
              <a:t>: (</a:t>
            </a:r>
            <a:r>
              <a:rPr lang="en-US" sz="2000" dirty="0" err="1" smtClean="0"/>
              <a:t>para</a:t>
            </a:r>
            <a:r>
              <a:rPr lang="en-US" sz="2000" dirty="0" smtClean="0"/>
              <a:t> = "pa"), (</a:t>
            </a:r>
            <a:r>
              <a:rPr lang="en-US" sz="2000" dirty="0" err="1" smtClean="0"/>
              <a:t>donde</a:t>
            </a:r>
            <a:r>
              <a:rPr lang="en-US" sz="2000" dirty="0" smtClean="0"/>
              <a:t> = "</a:t>
            </a:r>
            <a:r>
              <a:rPr lang="en-US" sz="2000" dirty="0" err="1" smtClean="0"/>
              <a:t>onde</a:t>
            </a:r>
            <a:r>
              <a:rPr lang="en-US" sz="2000" dirty="0" smtClean="0"/>
              <a:t>")</a:t>
            </a:r>
            <a:endParaRPr lang="en-US" sz="2000" i="1" dirty="0" smtClean="0"/>
          </a:p>
          <a:p>
            <a:r>
              <a:rPr lang="en-US" sz="2000" dirty="0" smtClean="0"/>
              <a:t>Los </a:t>
            </a:r>
            <a:r>
              <a:rPr lang="en-US" sz="2000" dirty="0" err="1" smtClean="0"/>
              <a:t>panameños</a:t>
            </a:r>
            <a:r>
              <a:rPr lang="en-US" sz="2000" dirty="0" smtClean="0"/>
              <a:t> de la ciudad capital </a:t>
            </a:r>
            <a:r>
              <a:rPr lang="en-US" sz="2000" dirty="0" err="1" smtClean="0"/>
              <a:t>usualmente</a:t>
            </a:r>
            <a:r>
              <a:rPr lang="en-US" sz="2000" dirty="0" smtClean="0"/>
              <a:t> </a:t>
            </a:r>
            <a:r>
              <a:rPr lang="en-US" sz="2000" dirty="0" err="1" smtClean="0"/>
              <a:t>pronuncian</a:t>
            </a:r>
            <a:r>
              <a:rPr lang="en-US" sz="2000" dirty="0" smtClean="0"/>
              <a:t> /</a:t>
            </a:r>
            <a:r>
              <a:rPr lang="en-US" sz="2000" dirty="0" err="1" smtClean="0"/>
              <a:t>sh</a:t>
            </a:r>
            <a:r>
              <a:rPr lang="en-US" sz="2000" dirty="0" smtClean="0"/>
              <a:t>/ en la </a:t>
            </a:r>
            <a:r>
              <a:rPr lang="en-US" sz="2000" dirty="0" err="1" smtClean="0"/>
              <a:t>escritura</a:t>
            </a:r>
            <a:r>
              <a:rPr lang="en-US" sz="2000" dirty="0" smtClean="0"/>
              <a:t> </a:t>
            </a:r>
            <a:r>
              <a:rPr lang="en-US" sz="2000" i="1" dirty="0" err="1" smtClean="0"/>
              <a:t>ch</a:t>
            </a:r>
            <a:r>
              <a:rPr lang="en-US" sz="2000" i="1" dirty="0" smtClean="0"/>
              <a:t> del </a:t>
            </a:r>
            <a:r>
              <a:rPr lang="en-US" sz="2000" i="1" dirty="0" err="1" smtClean="0"/>
              <a:t>español</a:t>
            </a:r>
            <a:r>
              <a:rPr lang="en-US" sz="2000" i="1" dirty="0" smtClean="0"/>
              <a:t>, en </a:t>
            </a:r>
            <a:r>
              <a:rPr lang="en-US" sz="2000" i="1" dirty="0" err="1" smtClean="0"/>
              <a:t>vez</a:t>
            </a:r>
            <a:r>
              <a:rPr lang="en-US" sz="2000" i="1" dirty="0" smtClean="0"/>
              <a:t> del </a:t>
            </a:r>
            <a:r>
              <a:rPr lang="en-US" sz="2000" i="1" dirty="0" err="1" smtClean="0"/>
              <a:t>sonido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típico</a:t>
            </a:r>
            <a:r>
              <a:rPr lang="en-US" sz="2000" i="1" dirty="0" smtClean="0"/>
              <a:t> africado /tsh/. Disho </a:t>
            </a:r>
            <a:r>
              <a:rPr lang="en-US" sz="2000" i="1" dirty="0" err="1" smtClean="0"/>
              <a:t>y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hesho</a:t>
            </a:r>
            <a:endParaRPr lang="en-US" sz="2000" i="1" dirty="0" smtClean="0"/>
          </a:p>
          <a:p>
            <a:r>
              <a:rPr lang="en-US" sz="2000" i="1" dirty="0" smtClean="0">
                <a:hlinkClick r:id="rId3"/>
              </a:rPr>
              <a:t>http://www.youtube.com/watch?v=3RQeqNbEs1g&amp;feature=fvsr</a:t>
            </a:r>
            <a:endParaRPr lang="en-US" sz="2000" i="1" dirty="0" smtClean="0"/>
          </a:p>
          <a:p>
            <a:endParaRPr lang="en-US" sz="1514" dirty="0" smtClean="0"/>
          </a:p>
          <a:p>
            <a:endParaRPr lang="en-US" sz="1514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 </a:t>
            </a:r>
            <a:r>
              <a:rPr lang="en-US" dirty="0" err="1" smtClean="0"/>
              <a:t>Musicas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Las </a:t>
            </a:r>
            <a:r>
              <a:rPr lang="en-US" dirty="0" err="1" smtClean="0"/>
              <a:t>Danzas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Pindhi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Tipica</a:t>
            </a:r>
            <a:r>
              <a:rPr lang="en-US" dirty="0" smtClean="0"/>
              <a:t> </a:t>
            </a:r>
            <a:r>
              <a:rPr lang="en-US" dirty="0" err="1" smtClean="0"/>
              <a:t>Musica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forma </a:t>
            </a:r>
            <a:r>
              <a:rPr lang="en-US" dirty="0" err="1" smtClean="0"/>
              <a:t>distinta</a:t>
            </a:r>
            <a:r>
              <a:rPr lang="en-US" dirty="0" smtClean="0"/>
              <a:t> de la </a:t>
            </a:r>
            <a:r>
              <a:rPr lang="en-US" dirty="0" err="1" smtClean="0"/>
              <a:t>música</a:t>
            </a:r>
            <a:r>
              <a:rPr lang="en-US" dirty="0" smtClean="0"/>
              <a:t> </a:t>
            </a:r>
            <a:r>
              <a:rPr lang="en-US" dirty="0" err="1" smtClean="0"/>
              <a:t>folclórica</a:t>
            </a:r>
            <a:r>
              <a:rPr lang="en-US" dirty="0" smtClean="0"/>
              <a:t> de Panamá,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fue</a:t>
            </a:r>
            <a:r>
              <a:rPr lang="en-US" dirty="0" smtClean="0"/>
              <a:t> </a:t>
            </a:r>
            <a:r>
              <a:rPr lang="en-US" dirty="0" err="1" smtClean="0"/>
              <a:t>fundada</a:t>
            </a:r>
            <a:r>
              <a:rPr lang="en-US" dirty="0" smtClean="0"/>
              <a:t> </a:t>
            </a:r>
            <a:r>
              <a:rPr lang="en-US" dirty="0" err="1" smtClean="0"/>
              <a:t>alrededor</a:t>
            </a:r>
            <a:r>
              <a:rPr lang="en-US" dirty="0" smtClean="0"/>
              <a:t> de 1940. </a:t>
            </a:r>
          </a:p>
          <a:p>
            <a:r>
              <a:rPr lang="en-US" dirty="0" smtClean="0"/>
              <a:t>Jazz, Salsa, </a:t>
            </a:r>
            <a:r>
              <a:rPr lang="en-US" dirty="0" err="1" smtClean="0"/>
              <a:t>Vallenato</a:t>
            </a:r>
            <a:r>
              <a:rPr lang="en-US" dirty="0" smtClean="0"/>
              <a:t>, </a:t>
            </a:r>
            <a:r>
              <a:rPr lang="en-US" dirty="0" err="1" smtClean="0"/>
              <a:t>Calipso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Mento</a:t>
            </a:r>
            <a:r>
              <a:rPr lang="en-US" dirty="0" smtClean="0"/>
              <a:t> </a:t>
            </a:r>
            <a:r>
              <a:rPr lang="en-US" dirty="0" err="1" smtClean="0"/>
              <a:t>han</a:t>
            </a:r>
            <a:r>
              <a:rPr lang="en-US" dirty="0" smtClean="0"/>
              <a:t> </a:t>
            </a:r>
            <a:r>
              <a:rPr lang="en-US" dirty="0" err="1" smtClean="0"/>
              <a:t>originado</a:t>
            </a:r>
            <a:r>
              <a:rPr lang="en-US" dirty="0" smtClean="0"/>
              <a:t> en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tierra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Music</a:t>
            </a:r>
            <a:r>
              <a:rPr lang="en-US" dirty="0" err="1" smtClean="0"/>
              <a:t>ós</a:t>
            </a:r>
            <a:r>
              <a:rPr lang="en-US" dirty="0" smtClean="0"/>
              <a:t> </a:t>
            </a:r>
            <a:r>
              <a:rPr lang="en-US" dirty="0" err="1" smtClean="0"/>
              <a:t>Famosos</a:t>
            </a:r>
            <a:r>
              <a:rPr lang="en-US" dirty="0" smtClean="0"/>
              <a:t>: DJ Flex (</a:t>
            </a:r>
            <a:r>
              <a:rPr lang="en-US" dirty="0" err="1" smtClean="0"/>
              <a:t>Nigga</a:t>
            </a:r>
            <a:r>
              <a:rPr lang="en-US" dirty="0" smtClean="0"/>
              <a:t>), Barbara Wilson, </a:t>
            </a:r>
            <a:r>
              <a:rPr lang="en-US" dirty="0" smtClean="0"/>
              <a:t>Ruben Blades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://www.youtube.com/watch?v=</a:t>
            </a:r>
            <a:r>
              <a:rPr lang="en-US" dirty="0" smtClean="0">
                <a:hlinkClick r:id="rId2"/>
              </a:rPr>
              <a:t>v7aQylt4NrA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http://www.youtube.com/watch?v=</a:t>
            </a:r>
            <a:r>
              <a:rPr lang="en-US" dirty="0" smtClean="0">
                <a:hlinkClick r:id="rId3"/>
              </a:rPr>
              <a:t>11cx9HZzVA4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http://www.youtube.com/watch?v=5OikNME0bBU&amp;feature=</a:t>
            </a:r>
            <a:r>
              <a:rPr lang="en-US" dirty="0" smtClean="0">
                <a:hlinkClick r:id="rId4"/>
              </a:rPr>
              <a:t>related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La </a:t>
            </a:r>
            <a:r>
              <a:rPr lang="en-US" dirty="0" err="1" smtClean="0"/>
              <a:t>música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la </a:t>
            </a:r>
            <a:r>
              <a:rPr lang="en-US" dirty="0" err="1" smtClean="0"/>
              <a:t>danza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lo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hace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cultura</a:t>
            </a:r>
            <a:r>
              <a:rPr lang="en-US" dirty="0" smtClean="0"/>
              <a:t> </a:t>
            </a:r>
            <a:r>
              <a:rPr lang="en-US" dirty="0" err="1" smtClean="0"/>
              <a:t>vibrante</a:t>
            </a:r>
            <a:r>
              <a:rPr lang="en-US" dirty="0" smtClean="0"/>
              <a:t>.</a:t>
            </a:r>
            <a:endParaRPr lang="en-US" dirty="0" smtClean="0">
              <a:hlinkClick r:id="rId5"/>
            </a:endParaRPr>
          </a:p>
          <a:p>
            <a:r>
              <a:rPr lang="en-US" dirty="0" smtClean="0">
                <a:hlinkClick r:id="rId5"/>
              </a:rPr>
              <a:t>http://www.youtube.com/watch?v=LfDqga9cmJ4http://www.panama1.com/Music_of_Panama.php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00" y="274638"/>
            <a:ext cx="5367829" cy="1348938"/>
          </a:xfrm>
        </p:spPr>
        <p:txBody>
          <a:bodyPr/>
          <a:lstStyle/>
          <a:p>
            <a:r>
              <a:rPr lang="en-US" dirty="0" err="1" smtClean="0"/>
              <a:t>Bailes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http://www.youtube.com/watch?v=WaqhAUts3Fo</a:t>
            </a:r>
            <a:endParaRPr lang="en-US" dirty="0" smtClean="0"/>
          </a:p>
          <a:p>
            <a:r>
              <a:rPr lang="en-US" dirty="0" err="1" smtClean="0"/>
              <a:t>Cumbia</a:t>
            </a:r>
            <a:r>
              <a:rPr lang="en-US" dirty="0" smtClean="0"/>
              <a:t> Viva Panama</a:t>
            </a:r>
          </a:p>
          <a:p>
            <a:r>
              <a:rPr lang="en-US" dirty="0" err="1" smtClean="0"/>
              <a:t>Tamborito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forma </a:t>
            </a:r>
            <a:r>
              <a:rPr lang="en-US" dirty="0" err="1" smtClean="0"/>
              <a:t>importante</a:t>
            </a:r>
            <a:r>
              <a:rPr lang="en-US" dirty="0" smtClean="0"/>
              <a:t> de la </a:t>
            </a:r>
            <a:r>
              <a:rPr lang="en-US" dirty="0" err="1" smtClean="0"/>
              <a:t>danza</a:t>
            </a:r>
            <a:r>
              <a:rPr lang="en-US" dirty="0" smtClean="0"/>
              <a:t> </a:t>
            </a:r>
            <a:r>
              <a:rPr lang="en-US" dirty="0" err="1" smtClean="0"/>
              <a:t>folclórica</a:t>
            </a:r>
            <a:r>
              <a:rPr lang="en-US" dirty="0" smtClean="0"/>
              <a:t> de Panamá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muy</a:t>
            </a:r>
            <a:r>
              <a:rPr lang="en-US" dirty="0" smtClean="0"/>
              <a:t> popular.</a:t>
            </a:r>
          </a:p>
          <a:p>
            <a:r>
              <a:rPr lang="en-US" dirty="0" smtClean="0"/>
              <a:t>La </a:t>
            </a:r>
            <a:r>
              <a:rPr lang="en-US" dirty="0" err="1" smtClean="0"/>
              <a:t>gente</a:t>
            </a:r>
            <a:r>
              <a:rPr lang="en-US" dirty="0" smtClean="0"/>
              <a:t> de Panamá le </a:t>
            </a:r>
            <a:r>
              <a:rPr lang="en-US" dirty="0" err="1" smtClean="0"/>
              <a:t>gusta</a:t>
            </a:r>
            <a:r>
              <a:rPr lang="en-US" dirty="0" smtClean="0"/>
              <a:t> </a:t>
            </a:r>
            <a:r>
              <a:rPr lang="en-US" dirty="0" err="1" smtClean="0"/>
              <a:t>cantar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bailar</a:t>
            </a:r>
            <a:r>
              <a:rPr lang="en-US" dirty="0" smtClean="0"/>
              <a:t>. La </a:t>
            </a:r>
            <a:r>
              <a:rPr lang="en-US" dirty="0" err="1" smtClean="0"/>
              <a:t>música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parte inseparable de la </a:t>
            </a:r>
            <a:r>
              <a:rPr lang="en-US" dirty="0" err="1" smtClean="0"/>
              <a:t>vida</a:t>
            </a:r>
            <a:r>
              <a:rPr lang="en-US" dirty="0" smtClean="0"/>
              <a:t> </a:t>
            </a:r>
            <a:r>
              <a:rPr lang="en-US" dirty="0" err="1" smtClean="0"/>
              <a:t>nocturna</a:t>
            </a:r>
            <a:r>
              <a:rPr lang="en-US" dirty="0" smtClean="0"/>
              <a:t> de Panamá. </a:t>
            </a:r>
            <a:r>
              <a:rPr lang="en-US" dirty="0" smtClean="0">
                <a:hlinkClick r:id="rId3"/>
              </a:rPr>
              <a:t>http://www.youtube.com/watch?v=9FzinGsfEmo&amp;feature=related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0229" y="0"/>
            <a:ext cx="4206092" cy="2797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Narcotráfico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Panamá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mayores</a:t>
            </a:r>
            <a:r>
              <a:rPr lang="en-US" dirty="0" smtClean="0"/>
              <a:t> </a:t>
            </a:r>
            <a:r>
              <a:rPr lang="en-US" dirty="0" err="1" smtClean="0"/>
              <a:t>cantidades</a:t>
            </a:r>
            <a:r>
              <a:rPr lang="en-US" dirty="0" smtClean="0"/>
              <a:t> de </a:t>
            </a:r>
            <a:r>
              <a:rPr lang="en-US" dirty="0" err="1" smtClean="0"/>
              <a:t>cocaína</a:t>
            </a:r>
            <a:endParaRPr lang="en-US" dirty="0" smtClean="0"/>
          </a:p>
          <a:p>
            <a:r>
              <a:rPr lang="en-US" dirty="0" smtClean="0"/>
              <a:t>El </a:t>
            </a:r>
            <a:r>
              <a:rPr lang="en-US" dirty="0" err="1" smtClean="0"/>
              <a:t>tráfico</a:t>
            </a:r>
            <a:r>
              <a:rPr lang="en-US" dirty="0" smtClean="0"/>
              <a:t> de </a:t>
            </a:r>
            <a:r>
              <a:rPr lang="en-US" dirty="0" err="1" smtClean="0"/>
              <a:t>drogas</a:t>
            </a:r>
            <a:r>
              <a:rPr lang="en-US" dirty="0" smtClean="0"/>
              <a:t> ha </a:t>
            </a:r>
            <a:r>
              <a:rPr lang="en-US" dirty="0" err="1" smtClean="0"/>
              <a:t>creado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gran</a:t>
            </a:r>
            <a:r>
              <a:rPr lang="en-US" dirty="0" smtClean="0"/>
              <a:t> </a:t>
            </a:r>
            <a:r>
              <a:rPr lang="en-US" dirty="0" err="1" smtClean="0"/>
              <a:t>cantidad</a:t>
            </a:r>
            <a:r>
              <a:rPr lang="en-US" dirty="0" smtClean="0"/>
              <a:t> de </a:t>
            </a:r>
            <a:r>
              <a:rPr lang="en-US" dirty="0" err="1" smtClean="0"/>
              <a:t>violencia</a:t>
            </a:r>
            <a:r>
              <a:rPr lang="en-US" dirty="0" smtClean="0"/>
              <a:t> en la </a:t>
            </a:r>
            <a:r>
              <a:rPr lang="en-US" dirty="0" err="1" smtClean="0"/>
              <a:t>vida</a:t>
            </a:r>
            <a:r>
              <a:rPr lang="en-US" dirty="0" smtClean="0"/>
              <a:t> </a:t>
            </a:r>
            <a:r>
              <a:rPr lang="en-US" dirty="0" err="1" smtClean="0"/>
              <a:t>cotidiana</a:t>
            </a:r>
            <a:r>
              <a:rPr lang="en-US" dirty="0" smtClean="0"/>
              <a:t> en Panamá</a:t>
            </a:r>
          </a:p>
          <a:p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28,000 personas </a:t>
            </a:r>
            <a:r>
              <a:rPr lang="en-US" dirty="0" err="1" smtClean="0"/>
              <a:t>fue</a:t>
            </a:r>
            <a:r>
              <a:rPr lang="en-US" dirty="0" smtClean="0"/>
              <a:t> </a:t>
            </a:r>
            <a:r>
              <a:rPr lang="en-US" dirty="0" err="1" smtClean="0"/>
              <a:t>mataron</a:t>
            </a:r>
            <a:r>
              <a:rPr lang="en-US" dirty="0" smtClean="0"/>
              <a:t> en </a:t>
            </a:r>
            <a:r>
              <a:rPr lang="en-US" dirty="0" err="1" smtClean="0"/>
              <a:t>violencia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grogas</a:t>
            </a:r>
            <a:r>
              <a:rPr lang="en-US" dirty="0" smtClean="0"/>
              <a:t> </a:t>
            </a:r>
            <a:r>
              <a:rPr lang="en-US" dirty="0" err="1" smtClean="0"/>
              <a:t>hasta</a:t>
            </a:r>
            <a:r>
              <a:rPr lang="en-US" dirty="0" smtClean="0"/>
              <a:t> 1996. </a:t>
            </a:r>
            <a:r>
              <a:rPr lang="en-US" dirty="0" err="1" smtClean="0"/>
              <a:t>Setenta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dos </a:t>
            </a:r>
            <a:r>
              <a:rPr lang="en-US" dirty="0" err="1" smtClean="0"/>
              <a:t>muertos</a:t>
            </a:r>
            <a:r>
              <a:rPr lang="en-US" dirty="0" smtClean="0"/>
              <a:t> </a:t>
            </a:r>
            <a:r>
              <a:rPr lang="en-US" dirty="0" err="1" smtClean="0"/>
              <a:t>fueron</a:t>
            </a:r>
            <a:r>
              <a:rPr lang="en-US" dirty="0" smtClean="0"/>
              <a:t> </a:t>
            </a:r>
            <a:r>
              <a:rPr lang="en-US" dirty="0" err="1" smtClean="0"/>
              <a:t>descubrieron</a:t>
            </a:r>
            <a:r>
              <a:rPr lang="en-US" dirty="0" smtClean="0"/>
              <a:t> </a:t>
            </a:r>
            <a:r>
              <a:rPr lang="en-US" dirty="0" err="1" smtClean="0"/>
              <a:t>cien</a:t>
            </a:r>
            <a:r>
              <a:rPr lang="en-US" dirty="0" smtClean="0"/>
              <a:t> </a:t>
            </a:r>
            <a:r>
              <a:rPr lang="en-US" dirty="0" err="1" smtClean="0"/>
              <a:t>milas</a:t>
            </a:r>
            <a:r>
              <a:rPr lang="en-US" dirty="0" smtClean="0"/>
              <a:t> de Texas.</a:t>
            </a:r>
          </a:p>
          <a:p>
            <a:r>
              <a:rPr lang="en-US" dirty="0" smtClean="0">
                <a:hlinkClick r:id="rId2"/>
              </a:rPr>
              <a:t>http://www.panama-guide.com/index.php?topic=drugs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 Enlaces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>
                <a:hlinkClick r:id="rId2"/>
              </a:rPr>
              <a:t>http://www.fco.gov.uk/en/travel-and-living-abroad/travel-advice-by-country/country-profile/north-central-america/panama  </a:t>
            </a:r>
          </a:p>
          <a:p>
            <a:r>
              <a:rPr lang="en-US" sz="1600" dirty="0" smtClean="0">
                <a:hlinkClick r:id="rId3"/>
              </a:rPr>
              <a:t>http://www.eclipse.co.uk/~sl5763/panama.htm</a:t>
            </a:r>
            <a:endParaRPr lang="en-US" sz="1600" dirty="0" smtClean="0"/>
          </a:p>
          <a:p>
            <a:r>
              <a:rPr lang="en-US" sz="1600" dirty="0" smtClean="0">
                <a:hlinkClick r:id="rId4"/>
              </a:rPr>
              <a:t>http://www.history-timelines.org.uk/places-timelines/33-panama-history-timeline.htm</a:t>
            </a:r>
            <a:endParaRPr lang="en-US" sz="1600" dirty="0" smtClean="0"/>
          </a:p>
          <a:p>
            <a:r>
              <a:rPr lang="en-US" sz="1600" dirty="0" smtClean="0">
                <a:hlinkClick r:id="rId5"/>
              </a:rPr>
              <a:t>http://www.panama1.com/Music_of_Panama.php</a:t>
            </a:r>
            <a:endParaRPr lang="en-US" sz="1600" dirty="0" smtClean="0"/>
          </a:p>
          <a:p>
            <a:r>
              <a:rPr lang="en-US" sz="1600" dirty="0" smtClean="0">
                <a:hlinkClick r:id="rId6"/>
              </a:rPr>
              <a:t>http://countrystudies.us/panama/45.htm</a:t>
            </a:r>
            <a:endParaRPr lang="en-US" sz="1600" dirty="0" smtClean="0"/>
          </a:p>
          <a:p>
            <a:r>
              <a:rPr lang="en-US" sz="1600" dirty="0" smtClean="0">
                <a:hlinkClick r:id="rId7"/>
              </a:rPr>
              <a:t>http://www.history.com/topics/panama</a:t>
            </a:r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ヒラギノ丸ゴ Pro W4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ヒラギノ丸ゴ Pro W4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Opulent.thmx</Template>
  <TotalTime>2305</TotalTime>
  <Words>731</Words>
  <Application>Microsoft Macintosh PowerPoint</Application>
  <PresentationFormat>On-screen Show (4:3)</PresentationFormat>
  <Paragraphs>59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Opulent</vt:lpstr>
      <vt:lpstr>Slide 1</vt:lpstr>
      <vt:lpstr>Básicos</vt:lpstr>
      <vt:lpstr>Los Datos Históricos </vt:lpstr>
      <vt:lpstr>Canal de Panamá</vt:lpstr>
      <vt:lpstr>Los Acentos</vt:lpstr>
      <vt:lpstr>Las Musicas y Las Danzas</vt:lpstr>
      <vt:lpstr>Bailes</vt:lpstr>
      <vt:lpstr>El Narcotráfico</vt:lpstr>
      <vt:lpstr>Los Enlaces</vt:lpstr>
    </vt:vector>
  </TitlesOfParts>
  <Company>Appalachian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Heather Wilemon</dc:creator>
  <cp:lastModifiedBy>Heather Wilemon</cp:lastModifiedBy>
  <cp:revision>3</cp:revision>
  <dcterms:created xsi:type="dcterms:W3CDTF">2012-02-20T17:24:01Z</dcterms:created>
  <dcterms:modified xsi:type="dcterms:W3CDTF">2012-02-20T18:17:42Z</dcterms:modified>
</cp:coreProperties>
</file>